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3004800" cy="97536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image" Target="../media/image2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, predznaci i fotografij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body"/>
          </p:nvPr>
        </p:nvSpPr>
        <p:spPr>
          <a:xfrm>
            <a:off x="5283360" y="2819520"/>
            <a:ext cx="8564760" cy="565128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1270080" y="2819520"/>
            <a:ext cx="5016240" cy="56512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68280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3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736560" lvl="1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4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104840" lvl="2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5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73120" lvl="3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6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41400" lvl="4" indent="-368280" defTabSz="584280">
              <a:lnSpc>
                <a:spcPct val="100000"/>
              </a:lnSpc>
              <a:spcBef>
                <a:spcPts val="2801"/>
              </a:spcBef>
              <a:buSzPct val="100000"/>
              <a:buBlip>
                <a:blip r:embed="rId7"/>
              </a:buBlip>
            </a:pPr>
            <a:r>
              <a:rPr lang="en-US" sz="30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- okomit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body"/>
          </p:nvPr>
        </p:nvSpPr>
        <p:spPr>
          <a:xfrm>
            <a:off x="3759120" y="825480"/>
            <a:ext cx="11548440" cy="761976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title"/>
          </p:nvPr>
        </p:nvSpPr>
        <p:spPr>
          <a:xfrm>
            <a:off x="965160" y="1397160"/>
            <a:ext cx="5600520" cy="40381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6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965160" y="5448240"/>
            <a:ext cx="5600520" cy="29332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sldNum" idx="10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- Vrh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sldNum" idx="11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i predznaci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939960" lvl="1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09760" lvl="2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79560" lvl="3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6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349360" lvl="4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7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sldNum" idx="12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Predznaci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body"/>
          </p:nvPr>
        </p:nvSpPr>
        <p:spPr>
          <a:xfrm>
            <a:off x="1270080" y="1168560"/>
            <a:ext cx="10464480" cy="74163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939960" lvl="1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409760" lvl="2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879560" lvl="3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6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349360" lvl="4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7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2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(3)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body"/>
          </p:nvPr>
        </p:nvSpPr>
        <p:spPr>
          <a:xfrm>
            <a:off x="7391520" y="762120"/>
            <a:ext cx="4660560" cy="30751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901560" y="3197160"/>
            <a:ext cx="5379840" cy="81151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-2291040" y="-25920"/>
            <a:ext cx="12309480" cy="923328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1" name="PlaceHolder 4"/>
          <p:cNvSpPr>
            <a:spLocks noGrp="1"/>
          </p:cNvSpPr>
          <p:nvPr>
            <p:ph type="sldNum" idx="3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Citat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body"/>
          </p:nvPr>
        </p:nvSpPr>
        <p:spPr>
          <a:xfrm>
            <a:off x="1270080" y="2397960"/>
            <a:ext cx="10464480" cy="45885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sp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“Citat upišite ovdje.”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1270080" y="6362640"/>
            <a:ext cx="10464480" cy="35226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sp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2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–Ivan Horvat</a:t>
            </a:r>
            <a:endParaRPr lang="en-US" sz="2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sldNum" idx="4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body"/>
          </p:nvPr>
        </p:nvSpPr>
        <p:spPr>
          <a:xfrm>
            <a:off x="-355680" y="0"/>
            <a:ext cx="14781960" cy="1037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ldNum" idx="5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Prazno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ldNum" idx="6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Naslov i podnaslov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270080" y="1689120"/>
            <a:ext cx="10464480" cy="3466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1270080" y="518148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sldNum" idx="7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Fotografija - vodoravn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body"/>
          </p:nvPr>
        </p:nvSpPr>
        <p:spPr>
          <a:xfrm>
            <a:off x="1574640" y="114480"/>
            <a:ext cx="9855000" cy="6502320"/>
          </a:xfrm>
          <a:prstGeom prst="rect">
            <a:avLst/>
          </a:prstGeom>
          <a:noFill/>
          <a:ln w="936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Click to edit the outline text format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Second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Third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Fourth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Fifth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Sixth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</a:rPr>
              <a:t>Seventh Outline Level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title"/>
          </p:nvPr>
        </p:nvSpPr>
        <p:spPr>
          <a:xfrm>
            <a:off x="1270080" y="6680160"/>
            <a:ext cx="10464480" cy="1269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1270080" y="783576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jedan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dva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tri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četiri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Tijelo razine pet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sldNum" idx="8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Naslov - sredina"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270080" y="3289320"/>
            <a:ext cx="10464480" cy="3174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Tekst naslova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sldNum" idx="9"/>
          </p:nvPr>
        </p:nvSpPr>
        <p:spPr>
          <a:xfrm>
            <a:off x="6338160" y="9287280"/>
            <a:ext cx="321840" cy="4662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0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0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image" Target="../media/image2.png"/><Relationship Id="rId7" Type="http://schemas.openxmlformats.org/officeDocument/2006/relationships/slideLayout" Target="../slideLayouts/slideLayout1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2.png"/><Relationship Id="rId3" Type="http://schemas.openxmlformats.org/officeDocument/2006/relationships/image" Target="../media/image2.png"/><Relationship Id="rId4" Type="http://schemas.openxmlformats.org/officeDocument/2006/relationships/image" Target="../media/image2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270080" y="1689120"/>
            <a:ext cx="10464480" cy="3466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subTitle"/>
          </p:nvPr>
        </p:nvSpPr>
        <p:spPr>
          <a:xfrm>
            <a:off x="1270080" y="6654960"/>
            <a:ext cx="10464480" cy="14601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Opis - Dijelovi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184400" y="863640"/>
            <a:ext cx="6028920" cy="178884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5512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4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Tko je ustanovio?</a:t>
            </a:r>
            <a:endParaRPr lang="en-US" sz="684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7585200" y="1498680"/>
            <a:ext cx="3124080" cy="843840"/>
          </a:xfrm>
          <a:prstGeom prst="rect">
            <a:avLst/>
          </a:prstGeom>
          <a:solidFill>
            <a:schemeClr val="accent3"/>
          </a:solidFill>
          <a:ln w="12600">
            <a:noFill/>
          </a:ln>
          <a:effectLst>
            <a:outerShdw dist="63130" dir="2700000" blurRad="50760" rotWithShape="0">
              <a:srgbClr val="000000">
                <a:alpha val="50000"/>
              </a:srgbClr>
            </a:outerShdw>
          </a:effectLst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0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Isus Krist</a:t>
            </a:r>
            <a:endParaRPr lang="en-US" sz="30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0" name="Kada je ustanovio?"/>
          <p:cNvSpPr/>
          <p:nvPr/>
        </p:nvSpPr>
        <p:spPr>
          <a:xfrm>
            <a:off x="1101600" y="3086280"/>
            <a:ext cx="6028920" cy="17888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rmAutofit fontScale="92500" lnSpcReduction="9999"/>
          </a:bodyPr>
          <a:p>
            <a:pPr algn="ctr" defTabSz="519840">
              <a:lnSpc>
                <a:spcPct val="100000"/>
              </a:lnSpc>
              <a:tabLst>
                <a:tab algn="l" pos="0"/>
              </a:tabLst>
            </a:pPr>
            <a:r>
              <a:rPr lang="en-US" sz="64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Kada je ustanovio?</a:t>
            </a:r>
            <a:endParaRPr lang="en-US" sz="641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na dan uskrsnuća"/>
          <p:cNvSpPr/>
          <p:nvPr/>
        </p:nvSpPr>
        <p:spPr>
          <a:xfrm>
            <a:off x="7566120" y="3534480"/>
            <a:ext cx="3390840" cy="1015560"/>
          </a:xfrm>
          <a:prstGeom prst="rect">
            <a:avLst/>
          </a:prstGeom>
          <a:solidFill>
            <a:schemeClr val="accent3">
              <a:hueOff val="-107717"/>
              <a:satOff val="-10036"/>
              <a:lumOff val="-5123"/>
            </a:schemeClr>
          </a:solidFill>
          <a:ln w="12700">
            <a:noFill/>
          </a:ln>
          <a:effectLst>
            <a:outerShdw algn="b" blurRad="50760" dir="2700000" dist="63130" kx="0" ky="0" rotWithShape="0" sx="100000" sy="100000">
              <a:srgbClr val="000000">
                <a:alpha val="5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normAutofit/>
          </a:bodyPr>
          <a:p>
            <a:pPr algn="ctr"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0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na dan uskrsnuća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I uvečer toga istog dana, prvog u tjednu, dok su učenici u strahu od Židova bili zatvorili vrata, dođe Isus, stane u sredinu i reče im: »Mir vama!« To rekavši, pokaza im svoje ruke i bok.  I obradovaše se učenici vidjevši Gospodina. Isus im stoga ponovno reče: »Mir vama! Kao što mene posla Otac i ja šaljem vas.«…"/>
          <p:cNvSpPr/>
          <p:nvPr/>
        </p:nvSpPr>
        <p:spPr>
          <a:xfrm>
            <a:off x="1204200" y="5308560"/>
            <a:ext cx="10595880" cy="276192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marL="457200" indent="-228600" defTabSz="450360">
              <a:lnSpc>
                <a:spcPct val="115000"/>
              </a:lnSpc>
              <a:spcBef>
                <a:spcPts val="700"/>
              </a:spcBef>
              <a:tabLst>
                <a:tab algn="l" pos="0"/>
              </a:tabLst>
            </a:pPr>
            <a:r>
              <a:rPr lang="en-US" sz="2200" b="0" u="none" strike="noStrike">
                <a:solidFill>
                  <a:srgbClr val="333333"/>
                </a:solidFill>
                <a:effectLst/>
                <a:uFillTx/>
                <a:latin typeface="Comic Sans MS"/>
                <a:ea typeface="Comic Sans MS"/>
              </a:rPr>
              <a:t>I uvečer toga istog dana, prvog u tjednu, dok su učenici u strahu od Židova bili zatvorili vrata, dođe Isus, stane u sredinu i reče im: »Mir vama!« To rekavši, pokaza im svoje ruke i bok.  I obradovaše se učenici vidjevši Gospodina. Isus im stoga ponovno reče: »Mir vama! Kao što mene posla Otac i ja šaljem vas.«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28600" defTabSz="450360">
              <a:lnSpc>
                <a:spcPct val="115000"/>
              </a:lnSpc>
              <a:spcBef>
                <a:spcPts val="700"/>
              </a:spcBef>
              <a:tabLst>
                <a:tab algn="l" pos="0"/>
              </a:tabLst>
            </a:pPr>
            <a:r>
              <a:rPr lang="en-US" sz="2200" b="0" u="none" strike="noStrike">
                <a:solidFill>
                  <a:srgbClr val="333333"/>
                </a:solidFill>
                <a:effectLst/>
                <a:uFillTx/>
                <a:latin typeface="Comic Sans MS"/>
                <a:ea typeface="Comic Sans MS"/>
              </a:rPr>
              <a:t>To rekavši, dahne u njih i kaže im: »Primite Duha Svetoga. Kojima otpustite grijehe, otpuštaju im se; kojima zadržite, zadržani su im.«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Iv 20, 20-23"/>
          <p:cNvSpPr/>
          <p:nvPr/>
        </p:nvSpPr>
        <p:spPr>
          <a:xfrm>
            <a:off x="8698680" y="8160120"/>
            <a:ext cx="2769840" cy="8438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50760" rIns="50760" tIns="50760" bIns="50760" anchor="ctr">
            <a:spAutoFit/>
          </a:bodyPr>
          <a:p>
            <a:pPr algn="ctr"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Iv 20, 20-23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lika" descr="Slika"/>
          <p:cNvPicPr/>
          <p:nvPr/>
        </p:nvPicPr>
        <p:blipFill>
          <a:blip r:embed="rId1"/>
          <a:stretch/>
        </p:blipFill>
        <p:spPr>
          <a:xfrm>
            <a:off x="7191360" y="1295280"/>
            <a:ext cx="4927320" cy="730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965160" y="777960"/>
            <a:ext cx="5600520" cy="1797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Katekizam</a:t>
            </a:r>
            <a:endParaRPr lang="en-US" sz="6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965160" y="2514600"/>
            <a:ext cx="6138000" cy="638748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t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Oni koji pristupaju sakr. Pokore primaju od Božjeg milosrđa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oprost uvrede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Bogu učinjene i ujedno se 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pomiruju s Crkvom</a:t>
            </a: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, koju su svojim grijehom ranili i koja radi za njihovo obraćenje s ljubavlju, primjerom i molitvom.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KKC 1422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lika" descr="Slika"/>
          <p:cNvPicPr/>
          <p:nvPr/>
        </p:nvPicPr>
        <p:blipFill>
          <a:blip r:embed="rId1"/>
          <a:stretch/>
        </p:blipFill>
        <p:spPr>
          <a:xfrm>
            <a:off x="7410600" y="1333440"/>
            <a:ext cx="4787640" cy="708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65160" y="682560"/>
            <a:ext cx="5600520" cy="14274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b">
            <a:noAutofit/>
          </a:bodyPr>
          <a:p>
            <a:pPr indent="0" algn="ctr" defTabSz="5490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39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Katekizam</a:t>
            </a:r>
            <a:endParaRPr lang="en-US" sz="639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946080" y="1949400"/>
            <a:ext cx="6428520" cy="708624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u="sng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Nazivi sakramenta: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i="1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obraćenja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i="1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 pokore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i="1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 ispovijedi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i="1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oproštenja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indent="0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3600" b="0" i="1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Sakrament pomirenja</a:t>
            </a:r>
            <a:endParaRPr lang="en-US" sz="36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5512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684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Zašto nam treba sv. Ispovijed?</a:t>
            </a:r>
            <a:endParaRPr lang="en-US" sz="684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1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Grijeh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je uvreda Bogu i nanosi štetu Crkvi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2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dobivamo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Božje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oproštenje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i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pomireujemo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se s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Crvkom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3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Bog je jedini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koji prašta grijehe - a tu vlast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daje ljudima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to čine </a:t>
            </a:r>
            <a:r>
              <a:rPr lang="en-US" sz="2850" b="0" u="sng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u njegovo Ime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4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Isus je rekao sv. Petru: "Tebi ću dati ključeve kraljevstva nebeskoga, pa što god svežeš na zemlji, bit će svezano na nebesima, a što god odriješiš na zemlji, bit će odriješno na nebesima" (Mt 16, 19)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52440" indent="-352440" defTabSz="438120">
              <a:lnSpc>
                <a:spcPct val="100000"/>
              </a:lnSpc>
              <a:spcBef>
                <a:spcPts val="2200"/>
              </a:spcBef>
              <a:buSzPct val="100000"/>
              <a:buBlip>
                <a:blip r:embed="rId5"/>
              </a:buBlip>
            </a:pP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Ono što je dano sv. Petru, </a:t>
            </a:r>
            <a:r>
              <a:rPr lang="en-US" sz="285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dano je i apostolskom zboru</a:t>
            </a:r>
            <a:endParaRPr lang="en-US" sz="285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Učinci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1270080" y="2819520"/>
            <a:ext cx="10464480" cy="5841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1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još dublje nas sjedinjuje s Bogom, nakon grijeha (odlaska od njega)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2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pomiruje nas s Bogom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3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daje nam se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mir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,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spokoj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i duhovnu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utjehu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4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vraća nam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dostojanstvo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djeteta Božjega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5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pomiruje nas s Crvkom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85200" indent="-385200" defTabSz="47916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6"/>
              </a:buBlip>
            </a:pP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dobiva 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snagu za pomirenje</a:t>
            </a:r>
            <a:r>
              <a:rPr lang="en-US" sz="312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 bratom/sestrom (čovjekom)</a:t>
            </a:r>
            <a:endParaRPr lang="en-US" sz="312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lika" descr="Slika"/>
          <p:cNvPicPr/>
          <p:nvPr/>
        </p:nvPicPr>
        <p:blipFill>
          <a:blip r:embed="rId1"/>
          <a:stretch/>
        </p:blipFill>
        <p:spPr>
          <a:xfrm>
            <a:off x="7051680" y="2882880"/>
            <a:ext cx="5117760" cy="5702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270080" y="6350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Kada se trebam ispovijediti?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1270080" y="2571120"/>
            <a:ext cx="5565600" cy="632556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2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kad na duši imam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težak grijeh: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teška stvar protiv jedne od Deset Božjih zapovijedi ili jedan od sedam glavnih grijeha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3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obično za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velike blagdane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4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preporuča se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češće ići,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kad nam savjest ili duhovna potreba to nalaže: </a:t>
            </a:r>
            <a:r>
              <a:rPr lang="en-US" sz="2610" b="0" u="sng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npr. jednom mjesečno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320400" indent="-320400" defTabSz="508320">
              <a:lnSpc>
                <a:spcPct val="100000"/>
              </a:lnSpc>
              <a:spcBef>
                <a:spcPts val="2401"/>
              </a:spcBef>
              <a:buSzPct val="100000"/>
              <a:buBlip>
                <a:blip r:embed="rId5"/>
              </a:buBlip>
            </a:pP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Crkva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nalaže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se to čini </a:t>
            </a:r>
            <a:r>
              <a:rPr lang="en-US" sz="261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jednom godišnje</a:t>
            </a:r>
            <a:endParaRPr lang="en-US" sz="261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</p:spTree>
  </p:cSld>
  <mc:AlternateContent>
    <mc:Choice Requires="p14">
      <p:transition spd="slow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270080" y="45720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5 uvjeta za valjanu ispovijed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712440" y="1600200"/>
            <a:ext cx="6602760" cy="861372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1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Ispit savjesti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(promisliti o svojim grijesima)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2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kajanje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za grijehe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3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odluka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da neću više griješiti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4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iskrena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ispovijed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 svih grijeha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  <a:p>
            <a:pPr marL="469800" indent="-469800" defTabSz="584280">
              <a:lnSpc>
                <a:spcPct val="100000"/>
              </a:lnSpc>
              <a:spcBef>
                <a:spcPts val="2999"/>
              </a:spcBef>
              <a:buSzPct val="100000"/>
              <a:buBlip>
                <a:blip r:embed="rId5"/>
              </a:buBlip>
            </a:pP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izvršiti </a:t>
            </a:r>
            <a:r>
              <a:rPr lang="en-US" sz="3800" b="0" u="none" strike="noStrike">
                <a:solidFill>
                  <a:srgbClr val="3e231a"/>
                </a:solidFill>
                <a:effectLst/>
                <a:uFillTx/>
                <a:latin typeface="Noteworthy Bold"/>
                <a:ea typeface="Noteworthy Bold"/>
              </a:rPr>
              <a:t>pokoru</a:t>
            </a:r>
            <a:endParaRPr lang="en-US" sz="38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59" name="Ako nedostaje jedan od ovih uvjeta, ispovijed je nevaljana i svetogrdna, tada Bog nije oprostio niti jedan grijeh"/>
          <p:cNvSpPr/>
          <p:nvPr/>
        </p:nvSpPr>
        <p:spPr>
          <a:xfrm>
            <a:off x="8126640" y="4070880"/>
            <a:ext cx="4264920" cy="2006640"/>
          </a:xfrm>
          <a:prstGeom prst="rect">
            <a:avLst/>
          </a:prstGeom>
          <a:gradFill rotWithShape="0">
            <a:gsLst>
              <a:gs pos="0">
                <a:srgbClr val="817055"/>
              </a:gs>
              <a:gs pos="100000">
                <a:srgbClr val="352a18"/>
              </a:gs>
            </a:gsLst>
            <a:lin ang="5400000"/>
          </a:gradFill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algn="ctr"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2500" b="0" u="sng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Ako nedostaje jedan</a:t>
            </a:r>
            <a:r>
              <a:rPr lang="en-US" sz="25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 od ovih uvjeta, ispovijed je nevaljana i svetogrdna, tada Bog nije oprostio niti jedan grijeh</a:t>
            </a:r>
            <a:endParaRPr lang="en-US" sz="2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slow">
    <p:checker dir="horz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lika" descr="Slika"/>
          <p:cNvPicPr/>
          <p:nvPr/>
        </p:nvPicPr>
        <p:blipFill>
          <a:blip r:embed="rId1"/>
          <a:stretch/>
        </p:blipFill>
        <p:spPr>
          <a:xfrm>
            <a:off x="2106360" y="1978560"/>
            <a:ext cx="9198000" cy="10258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473120" y="190440"/>
            <a:ext cx="10464480" cy="2107800"/>
          </a:xfrm>
          <a:prstGeom prst="rect">
            <a:avLst/>
          </a:prstGeom>
          <a:noFill/>
          <a:ln w="12600">
            <a:noFill/>
          </a:ln>
        </p:spPr>
        <p:txBody>
          <a:bodyPr lIns="50760" rIns="50760" tIns="50760" bIns="50760" anchor="ctr">
            <a:noAutofit/>
          </a:bodyPr>
          <a:p>
            <a:pPr indent="0" algn="ctr" defTabSz="584280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7200" b="0" u="none" strike="noStrike">
                <a:solidFill>
                  <a:srgbClr val="3e231a"/>
                </a:solidFill>
                <a:effectLst/>
                <a:uFillTx/>
                <a:latin typeface="Noteworthy Light"/>
                <a:ea typeface="Noteworthy Light"/>
              </a:rPr>
              <a:t>DIJELVI sv. ISPOVIJEDI</a:t>
            </a:r>
            <a:endParaRPr lang="en-US" sz="7200" b="0" u="none" strike="noStrike">
              <a:solidFill>
                <a:srgbClr val="3e231a"/>
              </a:solidFill>
              <a:effectLst/>
              <a:uFillTx/>
              <a:latin typeface="Noteworthy Light"/>
            </a:endParaRPr>
          </a:p>
        </p:txBody>
      </p:sp>
      <p:sp>
        <p:nvSpPr>
          <p:cNvPr id="62" name="1. Ispit savjesti…"/>
          <p:cNvSpPr/>
          <p:nvPr/>
        </p:nvSpPr>
        <p:spPr>
          <a:xfrm>
            <a:off x="3507120" y="2327760"/>
            <a:ext cx="7742520" cy="560592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50760" rIns="50760" tIns="50760" bIns="50760" anchor="ctr">
            <a:spAutoFit/>
          </a:bodyPr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1. Ispit savjesti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2. Znak križa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3. Zadnja ispovijed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4. Nabroji grijehe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5. Svećenik dadne pokoru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6. Svećenik dadne odriješenje grijeha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584280">
              <a:lnSpc>
                <a:spcPct val="100000"/>
              </a:lnSpc>
              <a:tabLst>
                <a:tab algn="l" pos="0"/>
              </a:tabLst>
            </a:pPr>
            <a:r>
              <a:rPr lang="en-US" sz="3800" b="0" u="none" strike="noStrike">
                <a:solidFill>
                  <a:srgbClr val="ffffff"/>
                </a:solidFill>
                <a:effectLst/>
                <a:uFillTx/>
                <a:latin typeface="Noteworthy Light"/>
                <a:ea typeface="Noteworthy Light"/>
              </a:rPr>
              <a:t>7. Izmoli (izvrši) pokoru</a:t>
            </a:r>
            <a:endParaRPr lang="en-US" sz="3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slow">
    <p:checker dir="horz"/>
  </p:transition>
</p:sld>
</file>

<file path=ppt/theme/theme1.xml><?xml version="1.0" encoding="utf-8"?>
<a:theme xmlns:a="http://schemas.openxmlformats.org/drawingml/2006/main" xmlns:r="http://schemas.openxmlformats.org/officeDocument/2006/relationships" name="Parchment">
  <a:themeElements>
    <a:clrScheme name="Parchment">
      <a:dk1>
        <a:srgbClr val="3e231a"/>
      </a:dk1>
      <a:lt1>
        <a:srgbClr val="24383e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 pitchFamily="0" charset="1"/>
        <a:ea typeface="Noteworthy Light" pitchFamily="0" charset="1"/>
        <a:cs typeface="Noteworthy Light" pitchFamily="0" charset="1"/>
      </a:majorFont>
      <a:minorFont>
        <a:latin typeface="Noteworthy Light" pitchFamily="0" charset="1"/>
        <a:ea typeface="Noteworthy Light" pitchFamily="0" charset="1"/>
        <a:cs typeface="Noteworthy Light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2026-04-20T18:33:49Z</dcterms:modified>
  <cp:revision>2</cp:revision>
  <dc:subject/>
  <dc:title/>
</cp:coreProperties>
</file>